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7" r:id="rId2"/>
    <p:sldId id="349" r:id="rId3"/>
    <p:sldId id="259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425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426" r:id="rId30"/>
    <p:sldId id="397" r:id="rId31"/>
    <p:sldId id="399" r:id="rId32"/>
    <p:sldId id="422" r:id="rId33"/>
    <p:sldId id="423" r:id="rId34"/>
    <p:sldId id="400" r:id="rId35"/>
    <p:sldId id="401" r:id="rId36"/>
    <p:sldId id="402" r:id="rId37"/>
    <p:sldId id="403" r:id="rId38"/>
    <p:sldId id="418" r:id="rId39"/>
    <p:sldId id="419" r:id="rId40"/>
    <p:sldId id="420" r:id="rId41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3AEF0D3-3858-4E7C-A8D3-B97D9E8880FE}">
          <p14:sldIdLst>
            <p14:sldId id="257"/>
            <p14:sldId id="349"/>
            <p14:sldId id="259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425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426"/>
            <p14:sldId id="397"/>
            <p14:sldId id="399"/>
            <p14:sldId id="422"/>
            <p14:sldId id="423"/>
            <p14:sldId id="400"/>
            <p14:sldId id="401"/>
            <p14:sldId id="402"/>
            <p14:sldId id="403"/>
            <p14:sldId id="418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1A6"/>
    <a:srgbClr val="FFFFFF"/>
    <a:srgbClr val="0068E3"/>
    <a:srgbClr val="5E2FE3"/>
    <a:srgbClr val="D6FDD1"/>
    <a:srgbClr val="752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0" autoAdjust="0"/>
    <p:restoredTop sz="86483" autoAdjust="0"/>
  </p:normalViewPr>
  <p:slideViewPr>
    <p:cSldViewPr snapToGrid="0" showGuides="1">
      <p:cViewPr>
        <p:scale>
          <a:sx n="50" d="100"/>
          <a:sy n="50" d="100"/>
        </p:scale>
        <p:origin x="396" y="1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17A91D-8102-61DC-5128-C0B2868100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52C8CF-B01E-11EE-A0DF-ABAA3B789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EEC52-B174-4E6F-82C9-1BF56EE34ADA}" type="datetime1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1FDFC8-1732-ED67-ACB1-E3CB20992A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6C272D-962D-FE9B-EFA3-535945CABF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7B64E-0D88-421E-BC55-BFFDB69516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5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36BED-6B57-46BF-AFFA-3C03064ABEA8}" type="datetime1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HYDRA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649051" y="1403974"/>
            <a:ext cx="6551850" cy="24687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17099" y="6034900"/>
            <a:ext cx="17018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6048153"/>
            <a:ext cx="17018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135521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92877" y="491163"/>
            <a:ext cx="11406244" cy="5875674"/>
          </a:xfrm>
          <a:prstGeom prst="roundRect">
            <a:avLst>
              <a:gd name="adj" fmla="val 18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1500188"/>
            <a:ext cx="2836800" cy="9144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3" name="Group 12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Freeform: Shape 14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61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2762340"/>
            <a:ext cx="4495800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660401" y="3358969"/>
            <a:ext cx="4495800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675649" y="6478583"/>
            <a:ext cx="437019" cy="274320"/>
          </a:xfrm>
        </p:spPr>
        <p:txBody>
          <a:bodyPr/>
          <a:lstStyle>
            <a:lvl1pPr>
              <a:defRPr>
                <a:solidFill>
                  <a:srgbClr val="0851A6"/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033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0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1" y="1879600"/>
            <a:ext cx="5332133" cy="1944340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820230" y="5857100"/>
            <a:ext cx="169867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57101"/>
            <a:ext cx="1698670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73370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31600" y="6409690"/>
            <a:ext cx="43701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5" Type="http://schemas.openxmlformats.org/officeDocument/2006/relationships/image" Target="../media/image67.png"/><Relationship Id="rId4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en-US" altLang="zh-CN" sz="40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Hydra</a:t>
            </a:r>
            <a:r>
              <a:rPr lang="zh-CN" altLang="en-US" sz="4000" spc="200" dirty="0">
                <a:solidFill>
                  <a:srgbClr val="0851A6"/>
                </a:solidFill>
                <a:effectLst/>
                <a:latin typeface="+mj-ea"/>
                <a:ea typeface="+mj-ea"/>
                <a:cs typeface="楷体" panose="02010609060101010101" pitchFamily="49" charset="-122"/>
              </a:rPr>
              <a:t>高速多端口共享缓存管理模块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978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结合</a:t>
            </a:r>
            <a:r>
              <a:rPr lang="en-US" altLang="zh-CN" sz="2800" dirty="0">
                <a:solidFill>
                  <a:srgbClr val="0851A6"/>
                </a:solidFill>
              </a:rPr>
              <a:t>Crossbar</a:t>
            </a:r>
            <a:r>
              <a:rPr lang="zh-CN" altLang="en-US" sz="2800" dirty="0">
                <a:solidFill>
                  <a:srgbClr val="0851A6"/>
                </a:solidFill>
              </a:rPr>
              <a:t>架构与总线架构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之间的数据传输</a:t>
            </a:r>
            <a:b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结构进行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，结合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总线结构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优点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端口与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之间可以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独立点对点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传输数据而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不相互阻塞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避免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和总线结构都具有的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写入仲裁缺陷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点对点传输的建立也能具有较为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复杂的策略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2A463-1A4F-9ACC-0AB3-E543F2EF1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1" y="858745"/>
            <a:ext cx="3648583" cy="26675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DEBF50-F86D-F1D3-A920-AAA76AC30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274" y="3354110"/>
            <a:ext cx="5035385" cy="32372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76F8A93-D7CC-4AC2-8DB3-4E4EA448A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60" y="3354110"/>
            <a:ext cx="4998984" cy="325242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D3A9A1-D115-1EF2-B9F6-BC99E6D8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937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传统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模拟的单向链表维护队列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每个队列对应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需要的空间为 </a:t>
                </a:r>
                <a14:m>
                  <m:oMath xmlns:m="http://schemas.openxmlformats.org/officeDocument/2006/math">
                    <m:r>
                      <a:rPr lang="en-US" altLang="zh-CN" b="0" i="1" kern="10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65536</m:t>
                    </m:r>
                    <m:r>
                      <a:rPr lang="en-US" altLang="zh-CN" b="0" i="1" kern="10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×16</m:t>
                    </m:r>
                    <m:r>
                      <a:rPr lang="en-US" altLang="zh-CN" b="0" i="1" kern="10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𝑏𝑖𝑡</m:t>
                    </m:r>
                    <m:r>
                      <a:rPr lang="en-US" altLang="zh-CN" b="0" i="1" kern="1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b="0" i="1" kern="10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 kern="100" smtClean="0"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b="1" kern="100" dirty="0">
                  <a:highlight>
                    <a:srgbClr val="FFFF00"/>
                  </a:highlight>
                  <a:latin typeface="等线" panose="02010600030101010101" pitchFamily="2" charset="-122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个端口共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个队列需要</a:t>
                </a:r>
                <a14:m>
                  <m:oMath xmlns:m="http://schemas.openxmlformats.org/officeDocument/2006/math">
                    <m:r>
                      <a:rPr lang="en-US" altLang="zh-CN" b="1" i="1" kern="100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𝟏𝟔</m:t>
                    </m:r>
                    <m:r>
                      <a:rPr lang="en-US" altLang="zh-CN" b="1" i="1" kern="100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𝑴𝒃𝒊𝒕𝒔</m:t>
                    </m:r>
                  </m:oMath>
                </a14:m>
                <a:endParaRPr lang="en-US" altLang="zh-CN" kern="100" dirty="0">
                  <a:effectLst/>
                  <a:highlight>
                    <a:srgbClr val="FFFF00"/>
                  </a:highlight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若酌情减少</a:t>
                </a:r>
                <a:r>
                  <a:rPr lang="en-US" altLang="zh-CN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FIFO</a:t>
                </a: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的深度，则导致队列</a:t>
                </a: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有数据量限制</a:t>
                </a:r>
                <a:endParaRPr lang="en-US" altLang="zh-CN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12135"/>
              </a:xfrm>
              <a:prstGeom prst="rect">
                <a:avLst/>
              </a:prstGeom>
              <a:blipFill>
                <a:blip r:embed="rId4"/>
                <a:stretch>
                  <a:fillRect l="-840" b="-4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D2AE073-0565-6113-DB7D-834F303C1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755" y="3013117"/>
            <a:ext cx="5395073" cy="3346509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7DA804D-0255-2FDA-4AE6-F772EB4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02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将所有优先级队列存储在一起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表中每个结点都是指向了另一个结点的指针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为单位划分跳转表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05258C8-FDD7-5805-166A-CCF6EA94F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62" y="2586205"/>
            <a:ext cx="7947659" cy="395728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965BC-9CFF-B204-6598-80F6ADDD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413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/>
              <p:nvPr/>
            </p:nvSpPr>
            <p:spPr>
              <a:xfrm>
                <a:off x="1913821" y="874070"/>
                <a:ext cx="65367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zh-CN" altLang="en-US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跳转表</a:t>
                </a:r>
                <a:endParaRPr lang="en-US" altLang="zh-CN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每个队列仅需维护队头和队尾的跳转表结点的地址</a:t>
                </a:r>
                <a:endPara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由于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SRAM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的空间固定，所以跳转表占用的资源也固定</a:t>
                </a:r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lvl="0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kern="10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b="0" i="1" kern="1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altLang="zh-CN" b="0" i="1" kern="1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×2048×16</m:t>
                    </m:r>
                    <m:r>
                      <m:rPr>
                        <m:sty m:val="p"/>
                      </m:rPr>
                      <a:rPr lang="en-US" altLang="zh-CN" i="1" kern="10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bits</m:t>
                    </m:r>
                    <m:r>
                      <a:rPr lang="en-US" altLang="zh-CN" b="0" i="1" kern="1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b="1" i="1" kern="1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1" i="1" kern="1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b="1" i="1" kern="10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𝑴𝒃𝒊𝒕</m:t>
                    </m:r>
                  </m:oMath>
                </a14:m>
                <a:r>
                  <a:rPr lang="en-US" altLang="zh-CN" b="1" kern="100" dirty="0">
                    <a:highlight>
                      <a:srgbClr val="FFFF00"/>
                    </a:highlight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s</a:t>
                </a: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8969466-2D27-CCF1-1397-803E4D226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21" y="874070"/>
                <a:ext cx="6536759" cy="1754326"/>
              </a:xfrm>
              <a:prstGeom prst="rect">
                <a:avLst/>
              </a:prstGeom>
              <a:blipFill>
                <a:blip r:embed="rId4"/>
                <a:stretch>
                  <a:fillRect l="-840"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4A6452-594B-E744-3682-4A4F13C4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6C7DA7-102A-A8E2-B7F9-1D9AF50CD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462" y="2586205"/>
            <a:ext cx="7947659" cy="3957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462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跳转表代替链表维护优先级队列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65367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跳转表机制下的数据包出入队过程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写入：队尾更新为新数据包末页地址，跳转表拼接断链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读出：队头更新为被读出数据包的末页跳转表结点内容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5E2B02-F266-F11E-1919-7E0269C49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28" y="2502930"/>
            <a:ext cx="9101727" cy="369104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E0CD2C-C550-0316-C7ED-E0E45D62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9539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8163498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读出冲突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表现：多个端口想从同一</a:t>
            </a:r>
            <a:r>
              <a:rPr lang="en-US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读出数据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后果</a:t>
            </a: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：读取请求被逐个处理，后处理的端口的读出延迟极高（数百甚至数千）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根本原因：同一个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中被写入大量目的端口不同的数据包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0D998F-0D7A-26C4-A8BE-C631BA264C2F}"/>
              </a:ext>
            </a:extLst>
          </p:cNvPr>
          <p:cNvSpPr txBox="1"/>
          <p:nvPr/>
        </p:nvSpPr>
        <p:spPr>
          <a:xfrm>
            <a:off x="1913821" y="3043605"/>
            <a:ext cx="8163498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如何缓解？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尝试降低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中目的端口不同数据包的数量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将去向同端口的数据包汇集在一个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61249FB-ED87-F885-F612-F6794B70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715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6750907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衡量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是否适合新写入的数据包的标准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红、黑、绿色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不满足硬性要求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白、蓝色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满足硬性要求，但偏好程度 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深蓝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浅蓝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88FD7C-9281-BE38-AE87-B93D4B04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37" y="2840018"/>
            <a:ext cx="8505509" cy="398614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A8B49B-9141-C683-E40A-D3DD1038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00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6984237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匹配过程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每次匹配都将持续一段时间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每个周期端口检测一个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，若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比已有的结果更好，则更新结果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88FD7C-9281-BE38-AE87-B93D4B04C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37" y="2840018"/>
            <a:ext cx="8505509" cy="398614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31AE86-4954-8955-220A-95EB9F9C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04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8699527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基于时间戳实现的错位轮询匹配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消除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架构的写入仲裁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，每个端口总在匹配不同的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精巧设计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偏移量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，使得每次匹配所需的参数可以被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提前选取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简化匹配周期的组合逻辑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CF97F9-8F71-9E41-17A3-26A5D2D23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71" y="2744748"/>
            <a:ext cx="6889641" cy="39118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FF349-09A0-C04F-645C-F5CD2E57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35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7545345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为数据包匹配较优</a:t>
            </a:r>
            <a:r>
              <a:rPr lang="en-US" altLang="zh-CN" sz="2800" dirty="0">
                <a:solidFill>
                  <a:srgbClr val="0851A6"/>
                </a:solidFill>
              </a:rPr>
              <a:t>SRAM</a:t>
            </a:r>
            <a:r>
              <a:rPr lang="zh-CN" altLang="en-US" sz="2800" dirty="0">
                <a:solidFill>
                  <a:srgbClr val="0851A6"/>
                </a:solidFill>
              </a:rPr>
              <a:t>，缓解读出冲突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8699527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匹配阈值，“见好就收”的衡量标准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高阈值，保守，写入延迟较大但读出延迟较小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低阈值，激进，写入延迟较小但读出延迟较大</a:t>
            </a:r>
            <a:endParaRPr lang="zh-CN" altLang="en-US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用户可自定义匹配算法的激进程度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FF349-09A0-C04F-645C-F5CD2E57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898725-E802-9806-50A9-C11E311C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198" y="3281255"/>
            <a:ext cx="9310188" cy="2702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3563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标题 11">
            <a:extLst>
              <a:ext uri="{FF2B5EF4-FFF2-40B4-BE49-F238E27FC236}">
                <a16:creationId xmlns:a16="http://schemas.microsoft.com/office/drawing/2014/main" id="{232FD41C-2EAE-EF04-B7E1-2173F8F1C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335" y="1589164"/>
            <a:ext cx="3152560" cy="3060493"/>
          </a:xfrm>
        </p:spPr>
        <p:txBody>
          <a:bodyPr>
            <a:normAutofit/>
          </a:bodyPr>
          <a:lstStyle/>
          <a:p>
            <a:pPr lvl="0">
              <a:lnSpc>
                <a:spcPct val="180000"/>
              </a:lnSpc>
            </a:pPr>
            <a:r>
              <a:rPr lang="en-US" altLang="zh-CN" sz="2700" dirty="0">
                <a:solidFill>
                  <a:srgbClr val="0851A6"/>
                </a:solidFill>
              </a:rPr>
              <a:t>1.  </a:t>
            </a:r>
            <a:r>
              <a:rPr lang="zh-CN" altLang="en-US" sz="2700" dirty="0">
                <a:solidFill>
                  <a:srgbClr val="0851A6"/>
                </a:solidFill>
              </a:rPr>
              <a:t>概述</a:t>
            </a:r>
            <a:br>
              <a:rPr lang="en-US" altLang="zh-CN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2.  </a:t>
            </a:r>
            <a:r>
              <a:rPr lang="zh-CN" altLang="en-US" sz="2700" dirty="0">
                <a:solidFill>
                  <a:srgbClr val="0851A6"/>
                </a:solidFill>
              </a:rPr>
              <a:t>基本参数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3.  </a:t>
            </a:r>
            <a:r>
              <a:rPr lang="zh-CN" altLang="en-US" sz="2700" dirty="0">
                <a:solidFill>
                  <a:srgbClr val="0851A6"/>
                </a:solidFill>
              </a:rPr>
              <a:t>项目基本框架</a:t>
            </a:r>
            <a:br>
              <a:rPr lang="zh-CN" altLang="en-US" sz="2700" dirty="0">
                <a:solidFill>
                  <a:srgbClr val="0851A6"/>
                </a:solidFill>
              </a:rPr>
            </a:br>
            <a:r>
              <a:rPr lang="en-US" altLang="zh-CN" sz="2700" dirty="0">
                <a:solidFill>
                  <a:srgbClr val="0851A6"/>
                </a:solidFill>
              </a:rPr>
              <a:t>4.  </a:t>
            </a:r>
            <a:r>
              <a:rPr lang="zh-CN" altLang="en-US" sz="2700" dirty="0">
                <a:solidFill>
                  <a:srgbClr val="0851A6"/>
                </a:solidFill>
              </a:rPr>
              <a:t>项目亮点</a:t>
            </a: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E9C1BDE3-E7CB-46BF-2724-790D1AF8022C}"/>
              </a:ext>
            </a:extLst>
          </p:cNvPr>
          <p:cNvSpPr/>
          <p:nvPr/>
        </p:nvSpPr>
        <p:spPr>
          <a:xfrm>
            <a:off x="1107753" y="2115614"/>
            <a:ext cx="2196700" cy="2261201"/>
          </a:xfrm>
          <a:prstGeom prst="flowChartConnector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26EF0A-EC32-B638-35F1-46D3595AAC6B}"/>
              </a:ext>
            </a:extLst>
          </p:cNvPr>
          <p:cNvSpPr txBox="1"/>
          <p:nvPr/>
        </p:nvSpPr>
        <p:spPr>
          <a:xfrm>
            <a:off x="1530540" y="2892271"/>
            <a:ext cx="1351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21" name="标题 11">
            <a:extLst>
              <a:ext uri="{FF2B5EF4-FFF2-40B4-BE49-F238E27FC236}">
                <a16:creationId xmlns:a16="http://schemas.microsoft.com/office/drawing/2014/main" id="{777A8892-D23A-196F-49FB-934F1513A5B1}"/>
              </a:ext>
            </a:extLst>
          </p:cNvPr>
          <p:cNvSpPr txBox="1">
            <a:spLocks/>
          </p:cNvSpPr>
          <p:nvPr/>
        </p:nvSpPr>
        <p:spPr>
          <a:xfrm>
            <a:off x="7421599" y="1440116"/>
            <a:ext cx="3071929" cy="320954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ln w="1905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80000"/>
              </a:lnSpc>
            </a:pPr>
            <a:r>
              <a:rPr lang="en-US" altLang="zh-CN" sz="2800" dirty="0">
                <a:solidFill>
                  <a:srgbClr val="0851A6"/>
                </a:solidFill>
              </a:rPr>
              <a:t>5.  </a:t>
            </a:r>
            <a:r>
              <a:rPr lang="zh-CN" altLang="en-US" sz="2800" dirty="0">
                <a:solidFill>
                  <a:srgbClr val="0851A6"/>
                </a:solidFill>
              </a:rPr>
              <a:t>模块介绍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6.  </a:t>
            </a:r>
            <a:r>
              <a:rPr lang="zh-CN" altLang="en-US" sz="2800" dirty="0">
                <a:solidFill>
                  <a:srgbClr val="0851A6"/>
                </a:solidFill>
              </a:rPr>
              <a:t>接口与配置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7.  </a:t>
            </a:r>
            <a:r>
              <a:rPr lang="zh-CN" altLang="en-US" sz="2800" dirty="0">
                <a:solidFill>
                  <a:srgbClr val="0851A6"/>
                </a:solidFill>
              </a:rPr>
              <a:t>验证方法</a:t>
            </a:r>
            <a:br>
              <a:rPr lang="zh-CN" altLang="en-US" sz="2800" dirty="0">
                <a:solidFill>
                  <a:srgbClr val="0851A6"/>
                </a:solidFill>
              </a:rPr>
            </a:br>
            <a:r>
              <a:rPr lang="en-US" altLang="zh-CN" sz="2800" dirty="0">
                <a:solidFill>
                  <a:srgbClr val="0851A6"/>
                </a:solidFill>
              </a:rPr>
              <a:t>8.  </a:t>
            </a:r>
            <a:r>
              <a:rPr lang="zh-CN" altLang="en-US" sz="2800" dirty="0">
                <a:solidFill>
                  <a:srgbClr val="0851A6"/>
                </a:solidFill>
              </a:rPr>
              <a:t>总结与展望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9383D-4018-2333-6A4A-635BD82C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90" y="-6124"/>
            <a:ext cx="3296317" cy="8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70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99651337-3D38-C336-AA70-E881739B3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95"/>
          <a:stretch/>
        </p:blipFill>
        <p:spPr>
          <a:xfrm>
            <a:off x="5941026" y="2088179"/>
            <a:ext cx="5012856" cy="13526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设置写入前端缓冲结构，支持断点续传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“写入前端”缓冲区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数据包暂时的停靠处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三指针维护的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，支持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边传输边缓存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，避免数据堆积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暂停信号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pause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找不到可用的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的标志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提前拉高，便于外部设备检测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支持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断点续传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，无需冲刷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收回数据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22162B3-0F3B-66C1-C7DD-17C554EDB9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6" t="5323" r="2991" b="8408"/>
          <a:stretch/>
        </p:blipFill>
        <p:spPr>
          <a:xfrm>
            <a:off x="3301946" y="3486178"/>
            <a:ext cx="7588876" cy="326146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B3B501-4E3F-F500-3584-44FC1ABD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04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基于尾部预测的快速拼接机制，支持单包边读边写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12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传统方案的读写延迟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总延时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传输延迟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XD+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数据包长度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入队拼接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设计的快速拼接机制的读写延迟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总延时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Delay=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传输延迟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XD+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匹配阈值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入队拼接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将读写延迟降低至少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60%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最高可达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98%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，平均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80%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C5776B-B9F5-F662-957B-BF3543DED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512" y="3211748"/>
            <a:ext cx="9711559" cy="349745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267E2A-D312-138D-A1F6-C7A2F69E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402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基于尾部预测的快速拼接机制，支持单包边读边写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尾部预测实现的快速拼接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时二次解析控制部分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将头页指针与长度相加得到预测指针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抵消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了匹配过程引入的开销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使数据包的读写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灵活性大幅提升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24F2C-0319-26F8-9C5A-0E4016069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780" y="933318"/>
            <a:ext cx="5174760" cy="32949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0AC4A8-EA47-D7C6-FBCE-A2157AAC4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98" r="793"/>
          <a:stretch/>
        </p:blipFill>
        <p:spPr>
          <a:xfrm>
            <a:off x="1800309" y="4287559"/>
            <a:ext cx="10181485" cy="2095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DBE8FA-6B6D-941C-7440-937EBD4F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91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多匹配模式支持，可设置全动态、半动态、静态模式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4045546" cy="4994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个端口分别与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不共享任何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中低速数据交换，读取延迟最低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个端口分别与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绑定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共享剩余的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适用于极端情况较少的大量数据交换，读取延迟较低</a:t>
            </a:r>
          </a:p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全动态模式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个端口完全共享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适用于会出现极端情况的大量数据交换，读取延迟中等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15DCAC-3DBB-3A9F-4897-5732291A1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" r="27851"/>
          <a:stretch/>
        </p:blipFill>
        <p:spPr>
          <a:xfrm>
            <a:off x="6659354" y="1073299"/>
            <a:ext cx="4836861" cy="4862746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35231A-36E4-F235-D799-797314AF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15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DD49ACD-FE47-4DBF-01D6-D2F0572E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448" y="1965253"/>
            <a:ext cx="7923687" cy="48372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保障保序性，消除传统仲裁的缺陷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传统仲裁机制对于时间顺序不敏感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使得数据包读出顺序出错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没有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“保序性”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448796-5CE4-EC32-AA3B-7E5914F9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56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保障保序性，消除传统仲裁的缺陷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时间戳请求与时间序列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请求时间戳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进行仲裁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逻辑简单，不会造成额外的时延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F48801-9C01-A7B2-C999-FA1CC5EEA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0" b="6499"/>
          <a:stretch/>
        </p:blipFill>
        <p:spPr>
          <a:xfrm>
            <a:off x="2314302" y="2281535"/>
            <a:ext cx="8935980" cy="427423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36C807-4B62-E432-44D9-42D5E20C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9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“安抚”读取机制，进一步降低读出延迟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轮流满足读出冲突端口的请求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每次读出一页，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轮换到下个请求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使得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拉高到获得有效数据（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拉高）的上限延时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4CA957-DFD0-CBA1-1070-03D0811BF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761" y="2380751"/>
            <a:ext cx="8105061" cy="42289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78FFE6-A657-BD0F-A973-CE63AA9F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735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基于掩码集的无需复杂计算的快速</a:t>
            </a:r>
            <a:r>
              <a:rPr lang="en-US" altLang="zh-CN" sz="2800" dirty="0">
                <a:solidFill>
                  <a:srgbClr val="0851A6"/>
                </a:solidFill>
              </a:rPr>
              <a:t>WRR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7305854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只依赖掩码集选取逻辑的快速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无需任何复杂计算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（如加权运算、移位运算等）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预生成下一次读出数据包的队列号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EDF95-0A7C-4ED0-8E5F-D5ADE381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330" y="2200560"/>
            <a:ext cx="6869923" cy="4436183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2B05D7-7590-AF7E-E33F-9077F383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96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并行汉明校验，实现单周期编码解码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0" y="874070"/>
            <a:ext cx="448698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并行化异或运算的汉明校验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仅需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XOR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的时间，可视为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组合逻辑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单周期内完成编码与解码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03A1C35-AF8E-F76F-069E-ABE532390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542" y="5186256"/>
            <a:ext cx="4545234" cy="15953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8C6BFB-D59B-5581-3A9D-092ED18F7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444" y="1377905"/>
            <a:ext cx="4318651" cy="5341617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B0933F-E4C1-4BD2-DAF0-D7082DCF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82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其他亮点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5413993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代码注释齐全，命名规范，逻辑状态机化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feature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验方式，使得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Hydra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在绝大多数情况下具有良好的鲁棒性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详细的技术文档，每个实现细节都有清晰说明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3F6DCC-5022-6A61-D57B-8E0269B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EBC91FF-1A31-FFAF-B059-4D6C8DBA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2796249"/>
            <a:ext cx="4335326" cy="2905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88963B-17B2-6AFE-C310-5C8FBD55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37"/>
          <a:stretch/>
        </p:blipFill>
        <p:spPr bwMode="auto">
          <a:xfrm>
            <a:off x="1913819" y="4137962"/>
            <a:ext cx="6401370" cy="258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699609-E5A8-089A-8135-492A7CA73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996" y="961752"/>
            <a:ext cx="3369532" cy="5462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777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概述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6037" y="2840182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7B0B15-87B9-9BB7-AC2A-437D20CED694}"/>
              </a:ext>
            </a:extLst>
          </p:cNvPr>
          <p:cNvSpPr txBox="1"/>
          <p:nvPr/>
        </p:nvSpPr>
        <p:spPr>
          <a:xfrm>
            <a:off x="1913821" y="1132244"/>
            <a:ext cx="4182179" cy="190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个端口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独立同时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块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每端口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个队列按优先级调度数据包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所有端口所有队列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动态分配缓存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存储的数据进行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SEC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数据校验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提供严格优先级、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两种调度模式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1CC6158-8660-02A2-558A-9C2582180547}"/>
              </a:ext>
            </a:extLst>
          </p:cNvPr>
          <p:cNvSpPr txBox="1"/>
          <p:nvPr/>
        </p:nvSpPr>
        <p:spPr>
          <a:xfrm>
            <a:off x="3066590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800" b="1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基础功能</a:t>
            </a:r>
            <a:endParaRPr lang="en-US" altLang="zh-CN" sz="1800" b="1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184060-EDEE-9EE7-BF63-02B498C06D8C}"/>
              </a:ext>
            </a:extLst>
          </p:cNvPr>
          <p:cNvSpPr txBox="1"/>
          <p:nvPr/>
        </p:nvSpPr>
        <p:spPr>
          <a:xfrm>
            <a:off x="8150991" y="762912"/>
            <a:ext cx="153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+mj-ea"/>
                <a:ea typeface="+mj-ea"/>
                <a:cs typeface="Times New Roman" panose="02020603050405020304" pitchFamily="18" charset="0"/>
              </a:rPr>
              <a:t>设计亮点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8EC630-33EB-078C-67CE-9C25A4602F12}"/>
              </a:ext>
            </a:extLst>
          </p:cNvPr>
          <p:cNvSpPr txBox="1"/>
          <p:nvPr/>
        </p:nvSpPr>
        <p:spPr>
          <a:xfrm>
            <a:off x="6164250" y="1132244"/>
            <a:ext cx="5929425" cy="4117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改进</a:t>
            </a:r>
            <a:r>
              <a:rPr lang="en-US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架构交换机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的诸多缺陷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引入跳转表的思想，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维护队列所需资源，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解除队列</a:t>
            </a:r>
            <a:b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数据量限制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采用特殊的匹配机制，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大幅降低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读出冲突导致的延迟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添加暂停传输信号，支持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断点续传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基于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尾部预测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的快速拼接，支持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单数据包级别的边读边写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匹配模式支持，集合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动静态分配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功能于一体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高度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保序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，消除传统仲裁缺陷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位掩码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实现极低复杂度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并行优化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的数据校验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FDA264-746D-6016-D164-F10BC76D0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19" y="3150568"/>
            <a:ext cx="3234548" cy="346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CD5E83-07BC-2E21-8889-B58F37B7E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437" y="4023175"/>
            <a:ext cx="2038755" cy="2044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768830-5ABA-7592-A514-4B36F9867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717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项目亮点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9304776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其他亮点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6038" y="3797879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19" y="874070"/>
            <a:ext cx="5459700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占用资源较大的结构全部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RAM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化，降低布线压力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机制流水线化，相邻请求可无间隔连续处理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严格衡量每一步逻辑复杂度，保障时序严谨性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ACCA0C2-1F1D-E8B9-6425-787AB0540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975" y="3704017"/>
            <a:ext cx="4348929" cy="275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359AC8-2D8F-E050-B86C-AE527A238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594" y="1395408"/>
            <a:ext cx="4376588" cy="2219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843B503-F2B2-0C2A-7E74-F0E6900A5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244" y="2840018"/>
            <a:ext cx="6022921" cy="2759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3F6DCC-5022-6A61-D57B-8E0269B5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38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模块介绍 </a:t>
            </a:r>
            <a:r>
              <a:rPr lang="en-US" altLang="zh-CN" sz="2800" dirty="0">
                <a:solidFill>
                  <a:srgbClr val="0851A6"/>
                </a:solidFill>
              </a:rPr>
              <a:t>hydra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60BF643-0A45-8181-4826-D5BD04DD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C00BA2-8291-8CE3-4279-0782C381F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47" y="1121082"/>
            <a:ext cx="4608552" cy="53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DAA8B4C-1F78-A5DB-2292-DBE476F8F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143712" y="1620275"/>
            <a:ext cx="4343572" cy="435520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25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写入简化流程图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031B357-F21E-D21A-C060-AE2E233B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36" y="805585"/>
            <a:ext cx="6768511" cy="598458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9A6188-A44C-B1EB-DB4C-BAF5802E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367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90AE8D-586E-B060-62CB-D890204FD37C}"/>
              </a:ext>
            </a:extLst>
          </p:cNvPr>
          <p:cNvSpPr/>
          <p:nvPr/>
        </p:nvSpPr>
        <p:spPr>
          <a:xfrm>
            <a:off x="0" y="1882157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读出简化流程图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BEAC143-D470-2B24-3863-3AB066FAE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762" y="1202342"/>
            <a:ext cx="8775059" cy="519107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5F88E50-5C3F-37BA-8240-EBE388E2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511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读写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12075" y="2842478"/>
            <a:ext cx="1519141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19" y="874070"/>
            <a:ext cx="9913373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wr_sop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周期表示开始写入数据包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wr_eop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周期表示结束写入数据包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：表示当前通过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写入的一半字数据有效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：写入一半字数据的内容，仅在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为高的时候被认为有效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full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：当所有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被占用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满时拉高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almost_full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：当所有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均满足以下至少一个条件时拉高：被占用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写满剩余空间少于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25%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pause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：当前端口缓冲区被占满或上个包已写入缓冲区完毕，但仍处于超时匹配时拉高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971BF6-E0BF-5426-3938-F386DCC6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94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读写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6037" y="284247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19" y="874070"/>
            <a:ext cx="9913373" cy="2956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ready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：请求读出一个数据包的信号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rd_sop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周期表示开始写入数据包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rd_eop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：拉高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周期表示结束写入数据包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：表示当前通过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rd_data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写入的一半字数据有效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rd_data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：写入一半字数据的内容，仅在</a:t>
            </a:r>
            <a:r>
              <a:rPr lang="en-US" altLang="zh-CN" sz="18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rd_vld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为高的时候被认为有效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AA55B4-4B1E-3729-0204-C842AADB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61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配置</a:t>
            </a:r>
            <a:r>
              <a:rPr lang="en-US" altLang="zh-CN" sz="2800" dirty="0">
                <a:solidFill>
                  <a:srgbClr val="0851A6"/>
                </a:solidFill>
              </a:rPr>
              <a:t>IO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0905BC7-7284-16F4-9327-F2748225EF34}"/>
              </a:ext>
            </a:extLst>
          </p:cNvPr>
          <p:cNvSpPr/>
          <p:nvPr/>
        </p:nvSpPr>
        <p:spPr>
          <a:xfrm>
            <a:off x="-6037" y="284247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2D8AAD-D625-643B-C49B-76EF059F154C}"/>
              </a:ext>
            </a:extLst>
          </p:cNvPr>
          <p:cNvSpPr txBox="1"/>
          <p:nvPr/>
        </p:nvSpPr>
        <p:spPr>
          <a:xfrm>
            <a:off x="1913820" y="874070"/>
            <a:ext cx="4707698" cy="4618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wrr_enable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使能端口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match_mode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：缓存分配模式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静态分配</a:t>
            </a:r>
            <a:endParaRPr lang="en-US" altLang="zh-CN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半动态分配</a:t>
            </a:r>
            <a:endParaRPr lang="en-US" altLang="zh-CN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2/3-</a:t>
            </a: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全动态分配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match_threshold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：匹配阈值</a:t>
            </a:r>
            <a:endParaRPr lang="en-US" altLang="zh-CN" sz="18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静态分配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半动态分配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 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全动态分配</a:t>
            </a:r>
            <a:r>
              <a:rPr lang="en-US" altLang="zh-CN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 30</a:t>
            </a:r>
            <a:endParaRPr lang="zh-CN" altLang="en-US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533585-86CB-B684-0E94-E30BFDE9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892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8251639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验证方法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576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8. </a:t>
            </a:r>
            <a:r>
              <a:rPr lang="zh-CN" altLang="en-US" sz="1400" b="1" dirty="0">
                <a:solidFill>
                  <a:srgbClr val="0851A6"/>
                </a:solidFill>
              </a:rPr>
              <a:t>总结与展望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232B33CE-AA05-8D05-384C-0E72FADBF426}"/>
              </a:ext>
            </a:extLst>
          </p:cNvPr>
          <p:cNvSpPr/>
          <p:nvPr/>
        </p:nvSpPr>
        <p:spPr>
          <a:xfrm>
            <a:off x="-6037" y="3794435"/>
            <a:ext cx="1513103" cy="627661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7.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验证方法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8EC13-A3CB-C066-C88E-02059D76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37</a:t>
            </a:fld>
            <a:endParaRPr lang="en-US" altLang="zh-CN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AEA6CB-2C7C-636C-CD2C-A9CCE304A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101" y="1028446"/>
            <a:ext cx="7238382" cy="54501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35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优点与不足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17E17-D120-B053-2557-9CF47EA03E0A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8.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827A5-0053-B53D-FF1A-5A4C760A392A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C04DB34-5F99-160A-D4F3-FE5EE937C46A}"/>
              </a:ext>
            </a:extLst>
          </p:cNvPr>
          <p:cNvGrpSpPr/>
          <p:nvPr/>
        </p:nvGrpSpPr>
        <p:grpSpPr>
          <a:xfrm>
            <a:off x="7409253" y="1073298"/>
            <a:ext cx="3973450" cy="5319950"/>
            <a:chOff x="3001215" y="1066527"/>
            <a:chExt cx="3973450" cy="531995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53ED48E-0333-CF7E-A05E-348D5DE5D436}"/>
                </a:ext>
              </a:extLst>
            </p:cNvPr>
            <p:cNvSpPr/>
            <p:nvPr/>
          </p:nvSpPr>
          <p:spPr>
            <a:xfrm>
              <a:off x="3001215" y="1066527"/>
              <a:ext cx="3973450" cy="5319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F9D02DA-1979-9AF4-EB7C-79D3AA796347}"/>
                </a:ext>
              </a:extLst>
            </p:cNvPr>
            <p:cNvSpPr/>
            <p:nvPr/>
          </p:nvSpPr>
          <p:spPr>
            <a:xfrm>
              <a:off x="3001215" y="1066529"/>
              <a:ext cx="3973450" cy="615950"/>
            </a:xfrm>
            <a:prstGeom prst="rect">
              <a:avLst/>
            </a:prstGeom>
            <a:solidFill>
              <a:srgbClr val="0851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不足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3E77E07-454C-9683-6154-DC3457D63D79}"/>
                </a:ext>
              </a:extLst>
            </p:cNvPr>
            <p:cNvSpPr txBox="1"/>
            <p:nvPr/>
          </p:nvSpPr>
          <p:spPr>
            <a:xfrm>
              <a:off x="3105562" y="1763889"/>
              <a:ext cx="3724060" cy="46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Crossbar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架构布线压力稍大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4F637C3-1969-AE08-7C20-0B674D2B5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489" y="2374018"/>
              <a:ext cx="2910205" cy="1950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D39F8CC-4DE6-A052-E1DD-EE2100DDE670}"/>
                </a:ext>
              </a:extLst>
            </p:cNvPr>
            <p:cNvSpPr txBox="1"/>
            <p:nvPr/>
          </p:nvSpPr>
          <p:spPr>
            <a:xfrm>
              <a:off x="3105562" y="4477683"/>
              <a:ext cx="3724060" cy="46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颗粒划分</a:t>
              </a:r>
              <a:r>
                <a:rPr lang="en-US" altLang="zh-CN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b="1" dirty="0">
                  <a:latin typeface="等线" panose="02010600030101010101" pitchFamily="2" charset="-122"/>
                  <a:ea typeface="等线" panose="02010600030101010101" pitchFamily="2" charset="-122"/>
                </a:rPr>
                <a:t>会导致浪费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FED5983-FEC5-9EDA-97B3-C472DE84855B}"/>
                    </a:ext>
                  </a:extLst>
                </p:cNvPr>
                <p:cNvSpPr txBox="1"/>
                <p:nvPr/>
              </p:nvSpPr>
              <p:spPr>
                <a:xfrm>
                  <a:off x="3260828" y="5066126"/>
                  <a:ext cx="3454224" cy="1211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512−32+1</m:t>
                            </m:r>
                          </m:den>
                        </m:f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=32</m:t>
                            </m:r>
                          </m:sub>
                          <m:sup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512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8∙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×100%=</m:t>
                            </m:r>
                          </m:e>
                        </m:nary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98.064%</m:t>
                        </m:r>
                      </m:oMath>
                    </m:oMathPara>
                  </a14:m>
                  <a:endParaRPr lang="zh-CN" altLang="zh-CN" sz="11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128−32+1</m:t>
                            </m:r>
                          </m:den>
                        </m:f>
                        <m:r>
                          <a:rPr lang="en-US" altLang="zh-CN" sz="11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11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=32</m:t>
                            </m:r>
                          </m:sub>
                          <m:sup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128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zh-CN" sz="11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altLang="zh-CN" sz="1100" i="1" kern="100">
                                    <a:effectLst/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8∙</m:t>
                                </m:r>
                                <m:d>
                                  <m:dPr>
                                    <m:begChr m:val="⌈"/>
                                    <m:endChr m:val="⌉"/>
                                    <m:ctrlPr>
                                      <a:rPr lang="zh-CN" altLang="zh-CN" sz="11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CN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altLang="zh-CN" sz="1100" i="1" kern="100">
                                            <a:effectLst/>
                                            <a:latin typeface="Cambria Math" panose="02040503050406030204" pitchFamily="18" charset="0"/>
                                            <a:ea typeface="等线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e>
                                </m:d>
                              </m:den>
                            </m:f>
                            <m:r>
                              <a:rPr lang="en-US" altLang="zh-CN" sz="11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×100%=95.219%</m:t>
                            </m:r>
                          </m:e>
                        </m:nary>
                      </m:oMath>
                    </m:oMathPara>
                  </a14:m>
                  <a:endParaRPr lang="zh-CN" altLang="zh-CN" sz="11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FED5983-FEC5-9EDA-97B3-C472DE848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0828" y="5066126"/>
                  <a:ext cx="3454224" cy="1211935"/>
                </a:xfrm>
                <a:prstGeom prst="rect">
                  <a:avLst/>
                </a:prstGeom>
                <a:blipFill>
                  <a:blip r:embed="rId5"/>
                  <a:stretch>
                    <a:fillRect t="-42211" b="-587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F6C73C-F674-7FF9-CE53-EAFCF53422B5}"/>
              </a:ext>
            </a:extLst>
          </p:cNvPr>
          <p:cNvGrpSpPr/>
          <p:nvPr/>
        </p:nvGrpSpPr>
        <p:grpSpPr>
          <a:xfrm>
            <a:off x="2064394" y="1073298"/>
            <a:ext cx="4769417" cy="5319950"/>
            <a:chOff x="2205248" y="1066527"/>
            <a:chExt cx="4769417" cy="531995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74D9FEE-28DD-126B-E14F-6A3F49A3B67F}"/>
                </a:ext>
              </a:extLst>
            </p:cNvPr>
            <p:cNvSpPr/>
            <p:nvPr/>
          </p:nvSpPr>
          <p:spPr>
            <a:xfrm>
              <a:off x="2205248" y="1066527"/>
              <a:ext cx="4769417" cy="53199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84EBFF-FC9D-FFD3-C008-DC6814D64CCA}"/>
                </a:ext>
              </a:extLst>
            </p:cNvPr>
            <p:cNvSpPr/>
            <p:nvPr/>
          </p:nvSpPr>
          <p:spPr>
            <a:xfrm>
              <a:off x="2205248" y="1066529"/>
              <a:ext cx="4769417" cy="615950"/>
            </a:xfrm>
            <a:prstGeom prst="rect">
              <a:avLst/>
            </a:prstGeom>
            <a:solidFill>
              <a:srgbClr val="0851A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优点</a:t>
              </a:r>
              <a:endPara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A2043E9-7496-6771-B664-F3D9E50B7E87}"/>
                </a:ext>
              </a:extLst>
            </p:cNvPr>
            <p:cNvSpPr txBox="1"/>
            <p:nvPr/>
          </p:nvSpPr>
          <p:spPr>
            <a:xfrm>
              <a:off x="2320255" y="1763889"/>
              <a:ext cx="4509367" cy="4260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完全动态分配内存，各端口、队列数据量无限制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引入数据结构与算法思想，降低逻辑复杂度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引入页表管理的思想，划分</a:t>
              </a: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，简化管理逻辑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时序性良好，使用跳转表替代时序性差的位图，各模块机制流水化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偏好性存储降低读取延迟，使得大多数情况下端口读取带宽可以达到最大值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在有可用</a:t>
              </a: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SRAM</a:t>
              </a: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时保证端口写入带宽总为最大值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极大压缩模块的存储资源占用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极低的读写延迟，在写入未完毕时即可开始读出</a:t>
              </a: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代码风格良好，严格遵循命名规范，注释清晰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zh-CN" altLang="en-US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验证翔实，项目可行性与稳定性高</a:t>
              </a:r>
              <a:endParaRPr lang="en-US" altLang="zh-CN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851A6"/>
                </a:buClr>
                <a:buFont typeface="Wingdings" panose="05000000000000000000" pitchFamily="2" charset="2"/>
                <a:buChar char="n"/>
              </a:pPr>
              <a:r>
                <a:rPr lang="en-US" altLang="zh-CN" sz="14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……</a:t>
              </a:r>
              <a:endParaRPr lang="zh-CN" altLang="en-US" sz="14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3C98AB-8B1A-668F-8EAF-3B58BFFA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851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10149808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>
                <a:solidFill>
                  <a:srgbClr val="0851A6"/>
                </a:solidFill>
              </a:rPr>
              <a:t>一些朦胧的展望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A87BA1C-3B4C-11F9-5B1A-B14254609F78}"/>
              </a:ext>
            </a:extLst>
          </p:cNvPr>
          <p:cNvSpPr/>
          <p:nvPr/>
        </p:nvSpPr>
        <p:spPr>
          <a:xfrm>
            <a:off x="-6037" y="1885929"/>
            <a:ext cx="1519140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5.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模块介绍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C056293-CC63-EF3C-6632-B90CF2730F43}"/>
              </a:ext>
            </a:extLst>
          </p:cNvPr>
          <p:cNvSpPr/>
          <p:nvPr/>
        </p:nvSpPr>
        <p:spPr>
          <a:xfrm>
            <a:off x="0" y="2840182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6.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接口与配置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017E17-D120-B053-2557-9CF47EA03E0A}"/>
              </a:ext>
            </a:extLst>
          </p:cNvPr>
          <p:cNvSpPr/>
          <p:nvPr/>
        </p:nvSpPr>
        <p:spPr>
          <a:xfrm>
            <a:off x="-6037" y="4755740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8.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4827A5-0053-B53D-FF1A-5A4C760A392A}"/>
              </a:ext>
            </a:extLst>
          </p:cNvPr>
          <p:cNvSpPr/>
          <p:nvPr/>
        </p:nvSpPr>
        <p:spPr>
          <a:xfrm>
            <a:off x="6037" y="3797879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7. </a:t>
            </a:r>
            <a:r>
              <a:rPr lang="zh-CN" altLang="en-US" sz="1400" b="1" dirty="0">
                <a:solidFill>
                  <a:srgbClr val="0851A6"/>
                </a:solidFill>
              </a:rPr>
              <a:t>验证方法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C456005-60BC-7F3C-B90D-C7ECAF7B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E47A2D-662D-733C-D049-D0B4D4EB2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048" y="2847849"/>
            <a:ext cx="6463152" cy="33740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8F4044-B2D2-08B0-AA29-46D36AD09543}"/>
              </a:ext>
            </a:extLst>
          </p:cNvPr>
          <p:cNvSpPr txBox="1"/>
          <p:nvPr/>
        </p:nvSpPr>
        <p:spPr>
          <a:xfrm>
            <a:off x="1913820" y="874070"/>
            <a:ext cx="587502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数字集成电路发展趋势：高维化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M3D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技术，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MIVs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相关工艺已可以满足大多数设计需求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Crossbar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在三维层面具有巨大优势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我们所期待的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……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206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3" y="0"/>
            <a:ext cx="4495800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基本参数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3797879"/>
            <a:ext cx="1507065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3. </a:t>
            </a:r>
            <a:r>
              <a:rPr lang="zh-CN" altLang="en-US" sz="1400" b="1" dirty="0">
                <a:solidFill>
                  <a:srgbClr val="0851A6"/>
                </a:solidFill>
              </a:rPr>
              <a:t>项目基本框架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-1" y="4755740"/>
            <a:ext cx="1513103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2840018"/>
            <a:ext cx="1513103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基本参数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29BB0F-F4A0-D5C2-8AFE-BDC935EBD6F0}"/>
              </a:ext>
            </a:extLst>
          </p:cNvPr>
          <p:cNvSpPr txBox="1"/>
          <p:nvPr/>
        </p:nvSpPr>
        <p:spPr>
          <a:xfrm>
            <a:off x="1781603" y="1264063"/>
            <a:ext cx="49823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时钟频率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数量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单块</a:t>
            </a:r>
            <a:r>
              <a:rPr lang="en-US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SRAM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规格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双口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32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Kbits (</a:t>
            </a:r>
            <a:r>
              <a:rPr lang="en-US" altLang="zh-CN" sz="1600" kern="100" dirty="0"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6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lang="en-US" altLang="zh-CN" sz="1600" kern="100" dirty="0">
                <a:effectLst/>
                <a:highlight>
                  <a:srgbClr val="FFFF00"/>
                </a:highlight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2048)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读写带宽（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250MHz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</a:t>
            </a:r>
            <a:endParaRPr lang="en-US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endParaRPr lang="en-US" altLang="zh-CN" sz="16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读写</a:t>
            </a:r>
            <a:r>
              <a:rPr lang="zh-CN" altLang="zh-CN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延迟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写入：</a:t>
            </a:r>
            <a:r>
              <a:rPr lang="en-US" altLang="zh-CN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2~32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周期（可自行配置）</a:t>
            </a: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读出：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10~34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周期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（平均</a:t>
            </a:r>
            <a:r>
              <a:rPr lang="en-US" altLang="zh-CN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51.2ns</a:t>
            </a:r>
            <a:r>
              <a:rPr lang="zh-CN" altLang="en-US" sz="16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B3767F-265C-8B13-1E96-597BC48EF133}"/>
              </a:ext>
            </a:extLst>
          </p:cNvPr>
          <p:cNvSpPr txBox="1"/>
          <p:nvPr/>
        </p:nvSpPr>
        <p:spPr>
          <a:xfrm>
            <a:off x="7390547" y="1264063"/>
            <a:ext cx="4285102" cy="411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突发传输支持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pause</a:t>
            </a:r>
            <a:r>
              <a:rPr lang="zh-CN" altLang="en-US" sz="16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信号时未拉高，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端口任意时刻均支持突发传输。在保持一直读出数据包的情况下，支持</a:t>
            </a:r>
            <a:r>
              <a:rPr lang="zh-CN" altLang="en-US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长期突发传输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。压力测试已通过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&gt;200us</a:t>
            </a:r>
            <a:r>
              <a:rPr lang="zh-CN" altLang="en-US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的突发传输。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主要</a:t>
            </a: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存储资源占用情况</a:t>
            </a:r>
            <a:r>
              <a:rPr lang="zh-CN" altLang="en-US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600" b="1" kern="100" dirty="0">
              <a:solidFill>
                <a:srgbClr val="0851A6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b="1" kern="100" dirty="0">
                <a:solidFill>
                  <a:srgbClr val="0851A6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功率：</a:t>
            </a:r>
            <a:r>
              <a:rPr lang="en-US" altLang="zh-CN" sz="1600" b="1" kern="100" dirty="0">
                <a:solidFill>
                  <a:srgbClr val="0851A6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2.61W</a:t>
            </a:r>
            <a:endParaRPr lang="zh-CN" altLang="en-US" sz="16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D77A83-9011-6DB0-DC78-5F4A2973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41CCD4-2C23-E37C-95F1-2AC123D12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00" y="3584884"/>
            <a:ext cx="4068292" cy="13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A561E3-6716-7021-9D63-77F4836EE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65" y="3265967"/>
            <a:ext cx="5392681" cy="12298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472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12720" y="2513435"/>
            <a:ext cx="9166559" cy="800314"/>
          </a:xfrm>
        </p:spPr>
        <p:txBody>
          <a:bodyPr wrap="square">
            <a:noAutofit/>
          </a:bodyPr>
          <a:lstStyle/>
          <a:p>
            <a:pPr algn="ctr"/>
            <a:r>
              <a:rPr lang="zh-CN" altLang="en-US" sz="4000" spc="200" dirty="0">
                <a:solidFill>
                  <a:srgbClr val="0851A6"/>
                </a:solidFill>
                <a:latin typeface="+mj-ea"/>
              </a:rPr>
              <a:t>恳请各位评委批评指正</a:t>
            </a:r>
            <a:endParaRPr lang="zh-CN" altLang="en-US" sz="4000" spc="200" dirty="0">
              <a:solidFill>
                <a:srgbClr val="0851A6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8D903E-F09D-4F7F-51F5-A0067BE06C94}"/>
              </a:ext>
            </a:extLst>
          </p:cNvPr>
          <p:cNvSpPr/>
          <p:nvPr/>
        </p:nvSpPr>
        <p:spPr>
          <a:xfrm>
            <a:off x="0" y="6365174"/>
            <a:ext cx="12192000" cy="492826"/>
          </a:xfrm>
          <a:prstGeom prst="rect">
            <a:avLst/>
          </a:prstGeom>
          <a:solidFill>
            <a:srgbClr val="0851A6"/>
          </a:solidFill>
          <a:ln>
            <a:solidFill>
              <a:srgbClr val="006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D9A078C-756C-F7A5-F70E-3396E5DDBAB1}"/>
              </a:ext>
            </a:extLst>
          </p:cNvPr>
          <p:cNvCxnSpPr>
            <a:cxnSpLocks/>
          </p:cNvCxnSpPr>
          <p:nvPr/>
        </p:nvCxnSpPr>
        <p:spPr>
          <a:xfrm>
            <a:off x="2912969" y="3847852"/>
            <a:ext cx="6053232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38FF1E-2A0B-9EB1-1B21-9771B97723AF}"/>
              </a:ext>
            </a:extLst>
          </p:cNvPr>
          <p:cNvSpPr txBox="1">
            <a:spLocks/>
          </p:cNvSpPr>
          <p:nvPr/>
        </p:nvSpPr>
        <p:spPr>
          <a:xfrm>
            <a:off x="6209527" y="4115746"/>
            <a:ext cx="2756674" cy="800313"/>
          </a:xfrm>
          <a:prstGeom prst="rect">
            <a:avLst/>
          </a:prstGeom>
        </p:spPr>
        <p:txBody>
          <a:bodyPr vert="horz" wrap="square" lIns="9000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队长：严大粟</a:t>
            </a:r>
            <a:endParaRPr lang="en-US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队员：严大粟 鲁毅轩 李泊含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A30841-436E-55BA-FE9D-B36B0210E84C}"/>
              </a:ext>
            </a:extLst>
          </p:cNvPr>
          <p:cNvSpPr txBox="1">
            <a:spLocks/>
          </p:cNvSpPr>
          <p:nvPr/>
        </p:nvSpPr>
        <p:spPr>
          <a:xfrm>
            <a:off x="3040643" y="4110787"/>
            <a:ext cx="2309656" cy="805272"/>
          </a:xfrm>
          <a:prstGeom prst="rect">
            <a:avLst/>
          </a:prstGeom>
        </p:spPr>
        <p:txBody>
          <a:bodyPr vert="horz" wrap="square" lIns="9000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队伍编号：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CICC1651</a:t>
            </a:r>
          </a:p>
          <a:p>
            <a:pPr algn="l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队伍名称：</a:t>
            </a:r>
            <a:r>
              <a:rPr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HYDRA</a:t>
            </a:r>
            <a:endParaRPr lang="en-US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08E82-D816-D5E1-F384-B32E7461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43" y="916853"/>
            <a:ext cx="6110714" cy="15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837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SRAM</a:t>
            </a:r>
            <a:r>
              <a:rPr lang="zh-CN" altLang="en-US" sz="2800" dirty="0">
                <a:solidFill>
                  <a:srgbClr val="0851A6"/>
                </a:solidFill>
              </a:rPr>
              <a:t>颗粒划分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1AF5FE7-DADB-8C09-B4C8-FEA51F5C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339" y="2338373"/>
            <a:ext cx="9207905" cy="434343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4887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页地址与半字对齐</a:t>
            </a:r>
            <a:endParaRPr lang="en-US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降低校验存储需求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数据包控制部分与半字对齐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A34DE98-290B-63A3-A4F6-115C56432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59" y="794819"/>
            <a:ext cx="3286974" cy="2762855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B50171-D201-6ADB-C665-777E54ED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18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动态缓存管理</a:t>
            </a:r>
            <a:r>
              <a:rPr lang="en-US" altLang="zh-CN" sz="2800" dirty="0">
                <a:solidFill>
                  <a:srgbClr val="0851A6"/>
                </a:solidFill>
              </a:rPr>
              <a:t>	</a:t>
            </a:r>
            <a:r>
              <a:rPr lang="zh-CN" altLang="en-US" sz="2800" dirty="0">
                <a:solidFill>
                  <a:srgbClr val="0851A6"/>
                </a:solidFill>
              </a:rPr>
              <a:t>内存回收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空闲队列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时间复杂度为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O(1)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完全动态的空间分配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7606AE-4F47-8970-2F98-3B69F27BE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14" y="2379641"/>
            <a:ext cx="6218377" cy="39731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006170-F28D-3761-3DB8-6E7F599EC037}"/>
              </a:ext>
            </a:extLst>
          </p:cNvPr>
          <p:cNvSpPr txBox="1"/>
          <p:nvPr/>
        </p:nvSpPr>
        <p:spPr>
          <a:xfrm>
            <a:off x="7538808" y="2010309"/>
            <a:ext cx="144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空闲队列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63827B-E139-53BC-966A-21AFBD068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3968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链表维护队列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3313499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单向链表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结构简单，可用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模拟</a:t>
            </a:r>
            <a:endParaRPr lang="zh-CN" altLang="en-US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55226CF-159B-074E-366B-7EEB0752D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39" y="1845586"/>
            <a:ext cx="8080761" cy="5012414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391BE7-E558-A1C3-40FB-FF0F9071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051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数据包管理</a:t>
            </a:r>
            <a:r>
              <a:rPr lang="en-US" altLang="zh-CN" sz="2800" dirty="0">
                <a:solidFill>
                  <a:srgbClr val="0851A6"/>
                </a:solidFill>
              </a:rPr>
              <a:t> </a:t>
            </a:r>
            <a:r>
              <a:rPr lang="zh-CN" altLang="en-US" sz="2800" dirty="0">
                <a:solidFill>
                  <a:srgbClr val="0851A6"/>
                </a:solidFill>
              </a:rPr>
              <a:t>调度方式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严格优先级调度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WRR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调度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解决低优先级被高优先级长期阻塞的问题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020DAF-54E8-9FAC-1B30-832934228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93" y="762912"/>
            <a:ext cx="4533899" cy="5882628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AC3F17-02E5-51D3-003D-DBFC7D4C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797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4BC0F4-CB33-C1C6-3457-8D403DFAB62A}"/>
              </a:ext>
            </a:extLst>
          </p:cNvPr>
          <p:cNvSpPr/>
          <p:nvPr/>
        </p:nvSpPr>
        <p:spPr>
          <a:xfrm>
            <a:off x="0" y="0"/>
            <a:ext cx="1507066" cy="6858000"/>
          </a:xfrm>
          <a:prstGeom prst="rect">
            <a:avLst/>
          </a:prstGeom>
          <a:gradFill>
            <a:gsLst>
              <a:gs pos="40000">
                <a:srgbClr val="D2E4F2"/>
              </a:gs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75000"/>
                </a:schemeClr>
              </a:gs>
              <a:gs pos="100000">
                <a:srgbClr val="668CA8"/>
              </a:gs>
              <a:gs pos="100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3C2032-5058-BC02-3E5A-636FDBBCA3DB}"/>
              </a:ext>
            </a:extLst>
          </p:cNvPr>
          <p:cNvSpPr/>
          <p:nvPr/>
        </p:nvSpPr>
        <p:spPr>
          <a:xfrm>
            <a:off x="-6037" y="3797879"/>
            <a:ext cx="1507065" cy="620773"/>
          </a:xfrm>
          <a:prstGeom prst="rect">
            <a:avLst/>
          </a:prstGeom>
          <a:solidFill>
            <a:srgbClr val="0851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项目基本框架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37392" y="0"/>
            <a:ext cx="6210267" cy="584775"/>
          </a:xfrm>
        </p:spPr>
        <p:txBody>
          <a:bodyPr wrap="square">
            <a:normAutofit/>
          </a:bodyPr>
          <a:lstStyle/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851A6"/>
                </a:solidFill>
              </a:rPr>
              <a:t>数据校验</a:t>
            </a:r>
            <a:endParaRPr lang="en-US" sz="2800" dirty="0">
              <a:solidFill>
                <a:srgbClr val="0851A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B2184D-894B-8E70-5BD4-3E8C815F6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" y="452525"/>
            <a:ext cx="1098290" cy="62077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F771467-DC77-33CE-E78A-6BA4EF58EB0D}"/>
              </a:ext>
            </a:extLst>
          </p:cNvPr>
          <p:cNvSpPr/>
          <p:nvPr/>
        </p:nvSpPr>
        <p:spPr>
          <a:xfrm>
            <a:off x="6037" y="2840018"/>
            <a:ext cx="1507066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2. </a:t>
            </a:r>
            <a:r>
              <a:rPr lang="zh-CN" altLang="en-US" sz="1400" b="1" dirty="0">
                <a:solidFill>
                  <a:srgbClr val="0851A6"/>
                </a:solidFill>
              </a:rPr>
              <a:t>基本参数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36B76AF-02F2-8BD4-B9D5-EA9BED95805E}"/>
              </a:ext>
            </a:extLst>
          </p:cNvPr>
          <p:cNvSpPr/>
          <p:nvPr/>
        </p:nvSpPr>
        <p:spPr>
          <a:xfrm>
            <a:off x="0" y="4755740"/>
            <a:ext cx="1501028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</a:rPr>
              <a:t>4. </a:t>
            </a:r>
            <a:r>
              <a:rPr lang="zh-CN" altLang="en-US" sz="1400" b="1" dirty="0">
                <a:solidFill>
                  <a:srgbClr val="0851A6"/>
                </a:solidFill>
              </a:rPr>
              <a:t>项目亮点</a:t>
            </a:r>
            <a:endParaRPr lang="zh-CN" altLang="en-US" sz="1400" b="1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7E851FB-3DF5-FC5B-D619-80EB9D17C19A}"/>
              </a:ext>
            </a:extLst>
          </p:cNvPr>
          <p:cNvCxnSpPr>
            <a:cxnSpLocks/>
          </p:cNvCxnSpPr>
          <p:nvPr/>
        </p:nvCxnSpPr>
        <p:spPr>
          <a:xfrm>
            <a:off x="1737393" y="664025"/>
            <a:ext cx="10089799" cy="0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CC7F023-5A49-AEE6-1249-FC9CAC3F2432}"/>
              </a:ext>
            </a:extLst>
          </p:cNvPr>
          <p:cNvSpPr/>
          <p:nvPr/>
        </p:nvSpPr>
        <p:spPr>
          <a:xfrm>
            <a:off x="-1" y="1882157"/>
            <a:ext cx="1501029" cy="620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0851A6"/>
                </a:solidFill>
                <a:latin typeface="+mj-ea"/>
                <a:ea typeface="+mj-ea"/>
              </a:rPr>
              <a:t>1. </a:t>
            </a:r>
            <a:r>
              <a:rPr lang="zh-CN" altLang="en-US" sz="1400" b="1" dirty="0">
                <a:solidFill>
                  <a:srgbClr val="0851A6"/>
                </a:solidFill>
                <a:latin typeface="+mj-ea"/>
                <a:ea typeface="+mj-ea"/>
              </a:rPr>
              <a:t>概述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969466-2D27-CCF1-1397-803E4D226E80}"/>
              </a:ext>
            </a:extLst>
          </p:cNvPr>
          <p:cNvSpPr txBox="1"/>
          <p:nvPr/>
        </p:nvSpPr>
        <p:spPr>
          <a:xfrm>
            <a:off x="1913821" y="874070"/>
            <a:ext cx="5088959" cy="46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(136,128) </a:t>
            </a:r>
            <a:r>
              <a:rPr lang="zh-CN" altLang="en-US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汉明校验</a:t>
            </a:r>
            <a:endParaRPr lang="en-US" altLang="zh-CN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F6ACAB-5D2C-EE21-19DF-EB89116EB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72" y="1882157"/>
            <a:ext cx="9536440" cy="351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8CEA30D-7884-DDAD-C5F0-9C41D2A3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183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8_Outline/20240108/images_object_22001_23000/1478900e-b722-4935-856a-7d8990378c02-2.source.default.zh-Hans.jpg"/>
  <p:tag name="OFFICEPLUS.THEME" val="New_Batches_0108_Outline/20240108/images_object_22001_23000/1478900e-b722-4935-856a-7d8990378c02-2.source.default.zh-Hans-2.pptx"/>
  <p:tag name="OFFICEPLUS.OUTLINE" val="932288"/>
  <p:tag name="OFFICEPLUS.OUTLINEEXTERNAL" val="dff0fb31-a50c-6a14-414a-c45d0bdcf28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7274409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893C9"/>
      </a:accent1>
      <a:accent2>
        <a:srgbClr val="9C3D00"/>
      </a:accent2>
      <a:accent3>
        <a:srgbClr val="6DC5FF"/>
      </a:accent3>
      <a:accent4>
        <a:srgbClr val="30546E"/>
      </a:accent4>
      <a:accent5>
        <a:srgbClr val="3C564C"/>
      </a:accent5>
      <a:accent6>
        <a:srgbClr val="F96C00"/>
      </a:accent6>
      <a:hlink>
        <a:srgbClr val="4472C4"/>
      </a:hlink>
      <a:folHlink>
        <a:srgbClr val="BFBFBF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2585</Words>
  <Application>Microsoft Office PowerPoint</Application>
  <PresentationFormat>宽屏</PresentationFormat>
  <Paragraphs>422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Arial</vt:lpstr>
      <vt:lpstr>Cambria Math</vt:lpstr>
      <vt:lpstr>Wingdings</vt:lpstr>
      <vt:lpstr>Designed by OfficePLUS</vt:lpstr>
      <vt:lpstr>Hydra高速多端口共享缓存管理模块</vt:lpstr>
      <vt:lpstr>1.  概述 2.  基本参数 3.  项目基本框架 4.  项目亮点</vt:lpstr>
      <vt:lpstr>概述</vt:lpstr>
      <vt:lpstr>基本参数</vt:lpstr>
      <vt:lpstr>动态缓存管理 SRAM颗粒划分</vt:lpstr>
      <vt:lpstr>动态缓存管理 内存回收</vt:lpstr>
      <vt:lpstr>数据包管理 链表维护队列</vt:lpstr>
      <vt:lpstr>数据包管理 调度方式</vt:lpstr>
      <vt:lpstr>数据校验</vt:lpstr>
      <vt:lpstr>结合Crossbar架构与总线架构</vt:lpstr>
      <vt:lpstr>跳转表代替链表维护优先级队列</vt:lpstr>
      <vt:lpstr>跳转表代替链表维护优先级队列</vt:lpstr>
      <vt:lpstr>跳转表代替链表维护优先级队列</vt:lpstr>
      <vt:lpstr>跳转表代替链表维护优先级队列</vt:lpstr>
      <vt:lpstr>为数据包匹配较优SRAM，缓解读出冲突</vt:lpstr>
      <vt:lpstr>为数据包匹配较优SRAM，缓解读出冲突</vt:lpstr>
      <vt:lpstr>为数据包匹配较优SRAM，缓解读出冲突</vt:lpstr>
      <vt:lpstr>为数据包匹配较优SRAM，缓解读出冲突</vt:lpstr>
      <vt:lpstr>为数据包匹配较优SRAM，缓解读出冲突</vt:lpstr>
      <vt:lpstr>设置写入前端缓冲结构，支持断点续传</vt:lpstr>
      <vt:lpstr>基于尾部预测的快速拼接机制，支持单包边读边写</vt:lpstr>
      <vt:lpstr>基于尾部预测的快速拼接机制，支持单包边读边写</vt:lpstr>
      <vt:lpstr>多匹配模式支持，可设置全动态、半动态、静态模式</vt:lpstr>
      <vt:lpstr>保障保序性，消除传统仲裁的缺陷</vt:lpstr>
      <vt:lpstr>保障保序性，消除传统仲裁的缺陷</vt:lpstr>
      <vt:lpstr>“安抚”读取机制，进一步降低读出延迟</vt:lpstr>
      <vt:lpstr>基于掩码集的无需复杂计算的快速WRR</vt:lpstr>
      <vt:lpstr>并行汉明校验，实现单周期编码解码</vt:lpstr>
      <vt:lpstr>其他亮点</vt:lpstr>
      <vt:lpstr>其他亮点</vt:lpstr>
      <vt:lpstr>模块介绍 hydra</vt:lpstr>
      <vt:lpstr>写入简化流程图</vt:lpstr>
      <vt:lpstr>读出简化流程图</vt:lpstr>
      <vt:lpstr>读写IO</vt:lpstr>
      <vt:lpstr>读写IO</vt:lpstr>
      <vt:lpstr>配置IO</vt:lpstr>
      <vt:lpstr>验证方法</vt:lpstr>
      <vt:lpstr>优点与不足</vt:lpstr>
      <vt:lpstr>一些朦胧的展望</vt:lpstr>
      <vt:lpstr>恳请各位评委批评指正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Brandon Lee</cp:lastModifiedBy>
  <cp:revision>275</cp:revision>
  <cp:lastPrinted>2024-07-25T15:38:01Z</cp:lastPrinted>
  <dcterms:created xsi:type="dcterms:W3CDTF">2023-07-20T03:04:31Z</dcterms:created>
  <dcterms:modified xsi:type="dcterms:W3CDTF">2024-11-10T06:59:14Z</dcterms:modified>
</cp:coreProperties>
</file>